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2" r:id="rId6"/>
    <p:sldId id="261" r:id="rId7"/>
    <p:sldId id="265" r:id="rId8"/>
    <p:sldId id="264" r:id="rId9"/>
    <p:sldId id="268" r:id="rId10"/>
    <p:sldId id="269" r:id="rId11"/>
    <p:sldId id="271" r:id="rId12"/>
    <p:sldId id="270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96" autoAdjust="0"/>
  </p:normalViewPr>
  <p:slideViewPr>
    <p:cSldViewPr>
      <p:cViewPr varScale="1">
        <p:scale>
          <a:sx n="60" d="100"/>
          <a:sy n="6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9F90D-2DBA-4ABE-9C09-58FA43FEA27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27DF0-9FF6-4361-825C-6D71A7E8264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DF0-9FF6-4361-825C-6D71A7E82648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233911E-E683-4238-AA28-D554B2541721}" type="datetimeFigureOut">
              <a:rPr lang="it-IT" smtClean="0"/>
              <a:pPr/>
              <a:t>09/12/2014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1F05D8-C404-42DC-8BCF-423B6BA7002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nadonati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0resilientcities.org/" TargetMode="External"/><Relationship Id="rId2" Type="http://schemas.openxmlformats.org/officeDocument/2006/relationships/hyperlink" Target="http://ec.europa.eu/clima/policies/adaptation/index_en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>Resilienza </a:t>
            </a:r>
            <a:r>
              <a:rPr lang="it-IT" sz="2800" dirty="0"/>
              <a:t>e</a:t>
            </a:r>
            <a:r>
              <a:rPr lang="it-IT" sz="2800" dirty="0" smtClean="0"/>
              <a:t> tutela nel governo del territorio</a:t>
            </a:r>
            <a:br>
              <a:rPr lang="it-IT" sz="2800" dirty="0" smtClean="0"/>
            </a:br>
            <a:r>
              <a:rPr lang="it-IT" sz="2200" dirty="0" smtClean="0"/>
              <a:t>Università degli studi di Firenze. DIDA Dipartimento di Architettura</a:t>
            </a:r>
            <a:endParaRPr lang="it-IT" sz="22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sz="3600" dirty="0" smtClean="0"/>
              <a:t>    Tutela, messa in sicurezza ed infrastrutture nelle trasformazioni territoriali</a:t>
            </a:r>
          </a:p>
          <a:p>
            <a:pPr algn="r">
              <a:buNone/>
            </a:pPr>
            <a:endParaRPr lang="it-IT" sz="3600" dirty="0" smtClean="0"/>
          </a:p>
          <a:p>
            <a:pPr algn="r">
              <a:buNone/>
            </a:pPr>
            <a:r>
              <a:rPr lang="it-IT" sz="2400" dirty="0" smtClean="0"/>
              <a:t>Anna Donati, Associazione Kyoto Club</a:t>
            </a:r>
            <a:endParaRPr lang="it-IT" sz="3600" dirty="0" smtClean="0"/>
          </a:p>
          <a:p>
            <a:pPr algn="r">
              <a:buNone/>
            </a:pPr>
            <a:r>
              <a:rPr lang="it-IT" sz="2000" dirty="0" smtClean="0"/>
              <a:t>Firenze, 10 dicembre 2014</a:t>
            </a:r>
            <a:endParaRPr lang="it-IT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 tracciati autostradali proposti dal Ministro Lunardi (2002) e dalla Regione Toscana (2003)</a:t>
            </a:r>
            <a:endParaRPr lang="it-IT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67687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Il progetto viene approvato dal </a:t>
            </a:r>
            <a:r>
              <a:rPr lang="it-IT" sz="2800" dirty="0" err="1" smtClean="0"/>
              <a:t>Cipe</a:t>
            </a:r>
            <a:r>
              <a:rPr lang="it-IT" sz="2800" dirty="0" smtClean="0"/>
              <a:t> nel 2008, ma i conti non tornano. Nuovo tracciato del 2011.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it-IT" sz="2000" dirty="0" smtClean="0"/>
              <a:t>La discussione sui tracciati prosegue</a:t>
            </a:r>
          </a:p>
          <a:p>
            <a:r>
              <a:rPr lang="it-IT" sz="2000" dirty="0" smtClean="0"/>
              <a:t>si effettua la VIA sul progetto preliminare SAT che nel 2006 ottiene il via libera con prescrizioni dal Ministero per l’Ambiente</a:t>
            </a:r>
          </a:p>
          <a:p>
            <a:r>
              <a:rPr lang="it-IT" sz="2000" dirty="0" smtClean="0"/>
              <a:t>Il progetto è simile a quello voluto dalla Regione Toscana, totalmente in variante tra 100 e 500 metri dalla SS1 Aurelia. Costo 3.8 miliardi.</a:t>
            </a:r>
          </a:p>
          <a:p>
            <a:r>
              <a:rPr lang="it-IT" sz="2000" dirty="0" smtClean="0"/>
              <a:t>Nel 2008 il progetto preliminare vie approvato dal </a:t>
            </a:r>
            <a:r>
              <a:rPr lang="it-IT" sz="2000" dirty="0" err="1" smtClean="0"/>
              <a:t>Cipe</a:t>
            </a:r>
            <a:r>
              <a:rPr lang="it-IT" sz="2000" dirty="0" smtClean="0"/>
              <a:t> ma con l’obbligo per SAT di autofinanziare l’opera con il pedaggio in concessione fino al 2046.</a:t>
            </a:r>
          </a:p>
          <a:p>
            <a:endParaRPr lang="it-IT" sz="2000" dirty="0" smtClean="0"/>
          </a:p>
          <a:p>
            <a:r>
              <a:rPr lang="it-IT" sz="2000" dirty="0" smtClean="0"/>
              <a:t>Ma i conti non tornano, e complice la crisi economica ed il calo del traffico, SAT nel 2011 presenta un nuovo  progetto definitivo  a ridosso della Strada Statale Aurelia. Costo 2 miliardi.</a:t>
            </a:r>
          </a:p>
          <a:p>
            <a:r>
              <a:rPr lang="it-IT" sz="2000" dirty="0" smtClean="0"/>
              <a:t>In sede locale ci si oppone giustamente alla sottrazione di una strada statale gratuita e si chiede l’esonero dei residenti dal pedaggio. Ma anche con tracciati interni meno utili e molto più impattanti, come il Comune di Orbetello.</a:t>
            </a:r>
          </a:p>
          <a:p>
            <a:endParaRPr lang="it-IT" sz="2000" dirty="0" smtClean="0"/>
          </a:p>
          <a:p>
            <a:r>
              <a:rPr lang="it-IT" sz="2000" dirty="0" smtClean="0"/>
              <a:t>Le associazioni ambientaliste insistono per l’adeguamento dell’Aurelia in sede, senza consumo di suolo, con la messa in sicurezza ed al servizio dell’accessibilità del territorio e delle aree interne.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91264" cy="4526280"/>
          </a:xfrm>
        </p:spPr>
        <p:txBody>
          <a:bodyPr>
            <a:normAutofit lnSpcReduction="10000"/>
          </a:bodyPr>
          <a:lstStyle/>
          <a:p>
            <a:r>
              <a:rPr lang="it-IT" sz="1800" dirty="0" smtClean="0"/>
              <a:t>In verde il tracciato</a:t>
            </a:r>
          </a:p>
          <a:p>
            <a:pPr>
              <a:buNone/>
            </a:pPr>
            <a:r>
              <a:rPr lang="it-IT" sz="1800" dirty="0" smtClean="0"/>
              <a:t>preliminare  SAT</a:t>
            </a:r>
          </a:p>
          <a:p>
            <a:pPr>
              <a:buNone/>
            </a:pPr>
            <a:r>
              <a:rPr lang="it-IT" sz="1800" dirty="0" smtClean="0"/>
              <a:t>approvato dal </a:t>
            </a:r>
            <a:r>
              <a:rPr lang="it-IT" sz="1800" dirty="0" err="1" smtClean="0"/>
              <a:t>Cipe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nel 2008.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In rosso il tracciato </a:t>
            </a:r>
          </a:p>
          <a:p>
            <a:pPr>
              <a:buNone/>
            </a:pPr>
            <a:r>
              <a:rPr lang="it-IT" sz="1800" dirty="0" smtClean="0"/>
              <a:t>definitivo  presentato da</a:t>
            </a:r>
          </a:p>
          <a:p>
            <a:pPr>
              <a:buNone/>
            </a:pPr>
            <a:r>
              <a:rPr lang="it-IT" sz="1800" dirty="0" smtClean="0"/>
              <a:t>SAT nel 2011 sulla Strada</a:t>
            </a:r>
          </a:p>
          <a:p>
            <a:pPr>
              <a:buNone/>
            </a:pPr>
            <a:r>
              <a:rPr lang="it-IT" sz="1800" dirty="0" smtClean="0"/>
              <a:t>Statale Aurelia.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In  arancio, la  </a:t>
            </a:r>
            <a:r>
              <a:rPr lang="it-IT" sz="1800" dirty="0" err="1" smtClean="0"/>
              <a:t>varian-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te interna proposta dal </a:t>
            </a:r>
          </a:p>
          <a:p>
            <a:pPr>
              <a:buNone/>
            </a:pPr>
            <a:r>
              <a:rPr lang="it-IT" sz="1800" dirty="0" smtClean="0"/>
              <a:t>Comune di Orbetello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In azzurro il tracciato </a:t>
            </a:r>
          </a:p>
          <a:p>
            <a:pPr>
              <a:buNone/>
            </a:pPr>
            <a:r>
              <a:rPr lang="it-IT" sz="1800" dirty="0" smtClean="0"/>
              <a:t>prescelto dalla Regione</a:t>
            </a:r>
          </a:p>
          <a:p>
            <a:pPr>
              <a:buNone/>
            </a:pPr>
            <a:r>
              <a:rPr lang="it-IT" sz="1800" dirty="0" smtClean="0"/>
              <a:t>Toscana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628800"/>
            <a:ext cx="5544616" cy="489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 diversi tracciati SAT del 2008  e del 2011. </a:t>
            </a:r>
            <a:br>
              <a:rPr lang="it-IT" sz="2800" dirty="0" smtClean="0"/>
            </a:br>
            <a:r>
              <a:rPr lang="it-IT" sz="2800" dirty="0" smtClean="0"/>
              <a:t>Tratto </a:t>
            </a:r>
            <a:r>
              <a:rPr lang="it-IT" sz="2800" dirty="0" err="1" smtClean="0"/>
              <a:t>Capalbio-Orbetello</a:t>
            </a:r>
            <a:r>
              <a:rPr lang="it-IT" sz="2800" dirty="0" smtClean="0"/>
              <a:t>.</a:t>
            </a:r>
            <a:endParaRPr lang="it-IT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/>
              <a:t>Un confronto ancora falsato dal </a:t>
            </a:r>
            <a:br>
              <a:rPr lang="it-IT" sz="2800" dirty="0" smtClean="0"/>
            </a:br>
            <a:r>
              <a:rPr lang="it-IT" sz="2800" dirty="0" smtClean="0"/>
              <a:t>progetto autostradale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it-IT" sz="2000" dirty="0" smtClean="0"/>
              <a:t>Ancora si insiste con il progetto autostradale: a novembre 2014 è stata fatta l’ipotesi di arrivare fino a Grosseto con l’autostrada ed a nord - fino a Livorno - lasciare tutto così com’è. Costo 1 miliardo.</a:t>
            </a:r>
          </a:p>
          <a:p>
            <a:endParaRPr lang="it-IT" sz="2000" dirty="0" smtClean="0"/>
          </a:p>
          <a:p>
            <a:r>
              <a:rPr lang="it-IT" sz="2000" dirty="0" smtClean="0"/>
              <a:t>Anche nel campo tecnologico adesso sistemi telematici e satellitari consentono pedaggi senza sistemi chiusi a casello e barriere. </a:t>
            </a:r>
          </a:p>
          <a:p>
            <a:r>
              <a:rPr lang="it-IT" sz="2000" dirty="0" smtClean="0"/>
              <a:t>Il traffico cresce meno, causa crisi economica è tornato ai livelli del 2000 e quello che cresce di più è quello locale a cui l’autostrada non da una risposta</a:t>
            </a:r>
          </a:p>
          <a:p>
            <a:endParaRPr lang="it-IT" sz="2000" dirty="0" smtClean="0"/>
          </a:p>
          <a:p>
            <a:r>
              <a:rPr lang="it-IT" sz="2000" dirty="0" smtClean="0"/>
              <a:t>Dal 1970 il “mondo” è cambiato, la Maremma ha puntato sulle produzioni di qualità ed il turismo sostenibile, facendo di questo e del suo paesaggio il punto di forza. </a:t>
            </a:r>
          </a:p>
          <a:p>
            <a:endParaRPr lang="it-IT" sz="2000" dirty="0" smtClean="0"/>
          </a:p>
          <a:p>
            <a:r>
              <a:rPr lang="it-IT" sz="2000" dirty="0" smtClean="0"/>
              <a:t>Ma è anche un territorio fragile e da proteggere, come le recenti alluvioni ad  </a:t>
            </a:r>
            <a:r>
              <a:rPr lang="it-IT" sz="2000" dirty="0" err="1" smtClean="0"/>
              <a:t>Albinia</a:t>
            </a:r>
            <a:r>
              <a:rPr lang="it-IT" sz="2000" dirty="0" smtClean="0"/>
              <a:t> hanno dimostrato. Serve un progetto “resiliente” ed appropriato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Serve un progetto di adeguamento dell’infrastruttura resiliente ed appropriato.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In realtà il confronto dovrebbe essere sul ruolo dell’infrastruttura nell’economia locale, sugli spostamenti delle persone e delle merci,  sugli strumenti di tutela del territorio, sull’accessibilità delle aree interne, sulla tutela del paesaggio come bene prezioso e comune.</a:t>
            </a:r>
          </a:p>
          <a:p>
            <a:endParaRPr lang="it-IT" sz="2000" dirty="0" smtClean="0"/>
          </a:p>
          <a:p>
            <a:r>
              <a:rPr lang="it-IT" sz="2000" dirty="0" smtClean="0"/>
              <a:t> E non solo come avvenuto fino ad oggi su dati di traffico e costi dell’opera, su come “accorciare l’Italia, risparmiare tempo ed attraversare la Maremma</a:t>
            </a:r>
          </a:p>
          <a:p>
            <a:endParaRPr lang="it-IT" sz="2000" dirty="0" smtClean="0"/>
          </a:p>
          <a:p>
            <a:r>
              <a:rPr lang="it-IT" sz="2000" dirty="0" smtClean="0"/>
              <a:t>Deve essere integrato con una strategia  per trasporti “sostenibili” a livello nazionale. Basta tagli dei treni locali e più cabotaggio costiero</a:t>
            </a:r>
          </a:p>
          <a:p>
            <a:endParaRPr lang="it-IT" sz="2000" dirty="0" smtClean="0"/>
          </a:p>
          <a:p>
            <a:r>
              <a:rPr lang="it-IT" sz="2000" dirty="0" smtClean="0"/>
              <a:t>Serve un progetto “resiliente” ed appropriato al territorio che deve servire.  Capace di futuro.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Grazie per l’attenzione!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32769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sz="2800" dirty="0" smtClean="0"/>
              <a:t>Per saperne di più 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2800" dirty="0" smtClean="0"/>
              <a:t>donati.anna@alice.it</a:t>
            </a:r>
          </a:p>
          <a:p>
            <a:pPr algn="ctr">
              <a:buNone/>
            </a:pPr>
            <a:endParaRPr lang="it-IT" sz="2800" dirty="0" smtClean="0">
              <a:hlinkClick r:id="rId3"/>
            </a:endParaRPr>
          </a:p>
          <a:p>
            <a:pPr algn="ctr">
              <a:buNone/>
            </a:pPr>
            <a:r>
              <a:rPr lang="it-IT" sz="2800" dirty="0" smtClean="0">
                <a:solidFill>
                  <a:srgbClr val="FFC000"/>
                </a:solidFill>
                <a:hlinkClick r:id="rId3"/>
              </a:rPr>
              <a:t>www.annadonati.it</a:t>
            </a:r>
            <a:r>
              <a:rPr lang="it-IT" sz="2800" dirty="0" smtClean="0">
                <a:solidFill>
                  <a:srgbClr val="FFC000"/>
                </a:solidFill>
              </a:rPr>
              <a:t>  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2800" dirty="0" smtClean="0"/>
              <a:t> www.kyotoclub.org</a:t>
            </a:r>
          </a:p>
          <a:p>
            <a:pPr>
              <a:buNone/>
            </a:pPr>
            <a:endParaRPr lang="it-IT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87232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Il concetto di resilienza ed adattamento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6"/>
          </a:xfrm>
        </p:spPr>
        <p:txBody>
          <a:bodyPr>
            <a:normAutofit fontScale="32500" lnSpcReduction="20000"/>
          </a:bodyPr>
          <a:lstStyle/>
          <a:p>
            <a:r>
              <a:rPr lang="it-IT" sz="5500" dirty="0" smtClean="0"/>
              <a:t>“capacità di individui, comunità, istituzioni ed imprese di sopravvivere, adattarsi e crescere nonostante le difficoltà croniche e gli eventi avversi che si trovano ad affrontare”. Capacità di reazione e di trovare soluzioni.</a:t>
            </a:r>
          </a:p>
          <a:p>
            <a:endParaRPr lang="it-IT" sz="5500" dirty="0" smtClean="0"/>
          </a:p>
          <a:p>
            <a:r>
              <a:rPr lang="it-IT" sz="5500" dirty="0" smtClean="0"/>
              <a:t>Si parla di resilienza e di adattamento in relazione ai fenomeni sempre più estremi correlati alle emissioni di gas serra  e  riscaldamento del pianeta</a:t>
            </a:r>
          </a:p>
          <a:p>
            <a:endParaRPr lang="it-IT" sz="5500" dirty="0" smtClean="0"/>
          </a:p>
          <a:p>
            <a:r>
              <a:rPr lang="it-IT" sz="5500" dirty="0" smtClean="0"/>
              <a:t>Strategia Europea per l’adattamento ai mutamenti climatici </a:t>
            </a:r>
            <a:r>
              <a:rPr lang="it-IT" sz="5500" dirty="0" smtClean="0">
                <a:hlinkClick r:id="rId2"/>
              </a:rPr>
              <a:t>http://ec.europa.eu/clima/policies/adaptation/index_en.htm</a:t>
            </a:r>
            <a:endParaRPr lang="it-IT" sz="5500" dirty="0" smtClean="0"/>
          </a:p>
          <a:p>
            <a:endParaRPr lang="it-IT" sz="5500" dirty="0" smtClean="0"/>
          </a:p>
          <a:p>
            <a:r>
              <a:rPr lang="it-IT" sz="5500" dirty="0" smtClean="0"/>
              <a:t>Strategia di livello mondiale che coinvolge Stati, Regioni e grandi città. Esempio il progetto “100 </a:t>
            </a:r>
            <a:r>
              <a:rPr lang="it-IT" sz="5500" dirty="0" err="1" smtClean="0"/>
              <a:t>resilient</a:t>
            </a:r>
            <a:r>
              <a:rPr lang="it-IT" sz="5500" dirty="0" smtClean="0"/>
              <a:t>  </a:t>
            </a:r>
            <a:r>
              <a:rPr lang="it-IT" sz="5500" dirty="0" err="1" smtClean="0"/>
              <a:t>cities</a:t>
            </a:r>
            <a:r>
              <a:rPr lang="it-IT" sz="5500" dirty="0" smtClean="0"/>
              <a:t>”  promosso da The Rockefeller </a:t>
            </a:r>
            <a:r>
              <a:rPr lang="it-IT" sz="5500" dirty="0" err="1" smtClean="0"/>
              <a:t>Foundation</a:t>
            </a:r>
            <a:r>
              <a:rPr lang="it-IT" sz="5500" dirty="0" smtClean="0"/>
              <a:t>”.  </a:t>
            </a:r>
            <a:r>
              <a:rPr lang="it-IT" sz="5500" dirty="0" smtClean="0">
                <a:hlinkClick r:id="rId3"/>
              </a:rPr>
              <a:t>www.100resilientcities.org</a:t>
            </a:r>
            <a:r>
              <a:rPr lang="it-IT" sz="5500" dirty="0" smtClean="0"/>
              <a:t> </a:t>
            </a:r>
          </a:p>
          <a:p>
            <a:endParaRPr lang="it-IT" sz="5500" dirty="0" smtClean="0"/>
          </a:p>
          <a:p>
            <a:r>
              <a:rPr lang="it-IT" sz="5500" dirty="0" smtClean="0"/>
              <a:t> Anche in Italia si stanno impostando Piani di adattamento ai mutamenti climatici. Come a  Bologna con il progetto BLUE AP – Bologna </a:t>
            </a:r>
            <a:r>
              <a:rPr lang="it-IT" sz="5500" dirty="0" err="1" smtClean="0"/>
              <a:t>Local</a:t>
            </a:r>
            <a:r>
              <a:rPr lang="it-IT" sz="5500" dirty="0" smtClean="0"/>
              <a:t> </a:t>
            </a:r>
            <a:r>
              <a:rPr lang="it-IT" sz="5500" dirty="0" err="1" smtClean="0"/>
              <a:t>Urban</a:t>
            </a:r>
            <a:r>
              <a:rPr lang="it-IT" sz="5500" dirty="0" smtClean="0"/>
              <a:t>  </a:t>
            </a:r>
            <a:r>
              <a:rPr lang="it-IT" sz="5500" dirty="0" err="1" smtClean="0"/>
              <a:t>Environment</a:t>
            </a:r>
            <a:r>
              <a:rPr lang="it-IT" sz="5500" dirty="0" smtClean="0"/>
              <a:t>   </a:t>
            </a:r>
            <a:r>
              <a:rPr lang="it-IT" sz="5500" dirty="0" err="1" smtClean="0"/>
              <a:t>Adaptation</a:t>
            </a:r>
            <a:r>
              <a:rPr lang="it-IT" sz="5500" dirty="0" smtClean="0"/>
              <a:t>  </a:t>
            </a:r>
            <a:r>
              <a:rPr lang="it-IT" sz="5500" dirty="0" err="1" smtClean="0"/>
              <a:t>Plan</a:t>
            </a:r>
            <a:r>
              <a:rPr lang="it-IT" sz="5500" dirty="0" smtClean="0"/>
              <a:t> </a:t>
            </a:r>
            <a:r>
              <a:rPr lang="it-IT" sz="5500" dirty="0" err="1" smtClean="0"/>
              <a:t>for</a:t>
            </a:r>
            <a:r>
              <a:rPr lang="it-IT" sz="5500" dirty="0" smtClean="0"/>
              <a:t> a </a:t>
            </a:r>
            <a:r>
              <a:rPr lang="it-IT" sz="5500" dirty="0" err="1" smtClean="0"/>
              <a:t>Resilient</a:t>
            </a:r>
            <a:r>
              <a:rPr lang="it-IT" sz="5500" dirty="0" smtClean="0"/>
              <a:t> City</a:t>
            </a:r>
          </a:p>
          <a:p>
            <a:pPr>
              <a:buNone/>
            </a:pPr>
            <a:r>
              <a:rPr lang="it-IT" sz="5500" dirty="0" smtClean="0"/>
              <a:t>     </a:t>
            </a:r>
          </a:p>
          <a:p>
            <a:pPr>
              <a:buNone/>
            </a:pPr>
            <a:endParaRPr lang="it-IT" sz="2000" dirty="0" smtClean="0"/>
          </a:p>
          <a:p>
            <a:endParaRPr lang="it-IT" sz="2000" dirty="0" smtClean="0"/>
          </a:p>
          <a:p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pPr algn="l"/>
            <a:r>
              <a:rPr lang="it-IT" sz="3200" dirty="0" smtClean="0"/>
              <a:t>Azioni  per la tutela del territorio e delle città dagli effetti del caos climatico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 fontScale="92500" lnSpcReduction="10000"/>
          </a:bodyPr>
          <a:lstStyle/>
          <a:p>
            <a:r>
              <a:rPr lang="it-IT" sz="2000" dirty="0" smtClean="0"/>
              <a:t> a) Azioni per contrastare, contenere ed invertire  la crescita dei gas serra nei vari comparti. (edilizia, energia, trasporti, servizi, industria)</a:t>
            </a:r>
          </a:p>
          <a:p>
            <a:pPr>
              <a:buNone/>
            </a:pPr>
            <a:r>
              <a:rPr lang="it-IT" sz="2000" dirty="0" smtClean="0"/>
              <a:t>     - riduzione dei consumi energetici ed efficienza</a:t>
            </a:r>
          </a:p>
          <a:p>
            <a:pPr>
              <a:buNone/>
            </a:pPr>
            <a:r>
              <a:rPr lang="it-IT" sz="2000" dirty="0" smtClean="0"/>
              <a:t>     - riequilibrio modale nei trasporti verso sistemi a basso impatto</a:t>
            </a:r>
          </a:p>
          <a:p>
            <a:pPr>
              <a:buNone/>
            </a:pPr>
            <a:r>
              <a:rPr lang="it-IT" sz="2000" dirty="0" smtClean="0"/>
              <a:t>       ambientale</a:t>
            </a:r>
          </a:p>
          <a:p>
            <a:pPr>
              <a:buNone/>
            </a:pPr>
            <a:r>
              <a:rPr lang="it-IT" sz="2000" dirty="0" smtClean="0"/>
              <a:t>     - riqualificazione del costruito e delle città</a:t>
            </a:r>
          </a:p>
          <a:p>
            <a:pPr>
              <a:buNone/>
            </a:pPr>
            <a:r>
              <a:rPr lang="it-IT" sz="2000" dirty="0" smtClean="0"/>
              <a:t>     - sistemi industriali ad alta efficienza ed innovazione</a:t>
            </a:r>
          </a:p>
          <a:p>
            <a:pPr>
              <a:buNone/>
            </a:pPr>
            <a:r>
              <a:rPr lang="it-IT" sz="2000" dirty="0" smtClean="0"/>
              <a:t>     - riciclo, recupero e riuso delle materie prime dai rifiuti</a:t>
            </a:r>
          </a:p>
          <a:p>
            <a:endParaRPr lang="it-IT" sz="2000" dirty="0" smtClean="0"/>
          </a:p>
          <a:p>
            <a:r>
              <a:rPr lang="it-IT" sz="2000" dirty="0" smtClean="0"/>
              <a:t>b) Azioni e piani di resilienza ed adattamento per fronteggiare fenomeni ed eventi estremi sia in città che nel territorio</a:t>
            </a:r>
          </a:p>
          <a:p>
            <a:pPr>
              <a:buNone/>
            </a:pPr>
            <a:r>
              <a:rPr lang="it-IT" sz="2000" dirty="0" smtClean="0"/>
              <a:t>     - interventi sulle aree più esposte ad alluvioni ed esondazioni</a:t>
            </a:r>
          </a:p>
          <a:p>
            <a:pPr>
              <a:buNone/>
            </a:pPr>
            <a:r>
              <a:rPr lang="it-IT" sz="2000" dirty="0" smtClean="0"/>
              <a:t>     - piani di adattamento delle città: </a:t>
            </a:r>
            <a:r>
              <a:rPr lang="it-IT" sz="2000" dirty="0" err="1" smtClean="0"/>
              <a:t>greening</a:t>
            </a:r>
            <a:r>
              <a:rPr lang="it-IT" sz="2000" dirty="0" smtClean="0"/>
              <a:t> urbano,   </a:t>
            </a:r>
            <a:r>
              <a:rPr lang="it-IT" sz="2000" dirty="0" err="1" smtClean="0"/>
              <a:t>permeabilizzazione</a:t>
            </a:r>
            <a:r>
              <a:rPr lang="it-IT" sz="2000" dirty="0" smtClean="0"/>
              <a:t>   del suolo, adattamento sistemi di smaltimento delle acque</a:t>
            </a:r>
          </a:p>
          <a:p>
            <a:pPr>
              <a:buNone/>
            </a:pPr>
            <a:r>
              <a:rPr lang="it-IT" sz="2000" dirty="0" smtClean="0"/>
              <a:t>     -  comunicazioni in tempo reale con la popolazione per la gestione delle emergenze</a:t>
            </a:r>
          </a:p>
          <a:p>
            <a:pPr>
              <a:buNone/>
            </a:pPr>
            <a:r>
              <a:rPr lang="it-IT" sz="2000" dirty="0" smtClean="0"/>
              <a:t>     -  interventi di messa in sicurezza del territorio e delle infrastrutture  contro il dissesto idrogeologico</a:t>
            </a:r>
          </a:p>
          <a:p>
            <a:pPr>
              <a:buNone/>
            </a:pPr>
            <a:endParaRPr lang="it-IT" sz="2000" dirty="0" smtClean="0"/>
          </a:p>
          <a:p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endParaRPr lang="it-IT" sz="2000" dirty="0" smtClean="0"/>
          </a:p>
          <a:p>
            <a:endParaRPr lang="it-IT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/>
              <a:t>Le criticità della situazione italiana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dirty="0" smtClean="0"/>
              <a:t>    L’incremento dei fenomeni estremi (pioggia intensa, siccità) che determinano il caos climatico a livello mondiale, si aggiunge alle fragilità e criticità della situazione italiana:</a:t>
            </a:r>
          </a:p>
          <a:p>
            <a:pPr>
              <a:buNone/>
            </a:pPr>
            <a:endParaRPr lang="it-IT" sz="2000" dirty="0" smtClean="0"/>
          </a:p>
          <a:p>
            <a:pPr>
              <a:buFontTx/>
              <a:buChar char="-"/>
            </a:pPr>
            <a:r>
              <a:rPr lang="it-IT" sz="2000" dirty="0" smtClean="0"/>
              <a:t>Dissesto idrogeologico</a:t>
            </a:r>
          </a:p>
          <a:p>
            <a:pPr>
              <a:buFontTx/>
              <a:buChar char="-"/>
            </a:pPr>
            <a:r>
              <a:rPr lang="it-IT" sz="2000" dirty="0" smtClean="0"/>
              <a:t>Costruito in aree di esondazione</a:t>
            </a:r>
          </a:p>
          <a:p>
            <a:pPr>
              <a:buFontTx/>
              <a:buChar char="-"/>
            </a:pPr>
            <a:r>
              <a:rPr lang="it-IT" sz="2000" dirty="0" smtClean="0"/>
              <a:t>Abbandono aree interne</a:t>
            </a:r>
          </a:p>
          <a:p>
            <a:pPr>
              <a:buFontTx/>
              <a:buChar char="-"/>
            </a:pPr>
            <a:r>
              <a:rPr lang="it-IT" sz="2000" dirty="0" smtClean="0"/>
              <a:t>Consumo di suolo crescente ed impermeabile alla raccolta e drenaggio delle acque</a:t>
            </a:r>
          </a:p>
          <a:p>
            <a:pPr>
              <a:buFontTx/>
              <a:buChar char="-"/>
            </a:pPr>
            <a:r>
              <a:rPr lang="it-IT" sz="2000" dirty="0" smtClean="0"/>
              <a:t>Interventi di crescita “disordinata” nelle città</a:t>
            </a:r>
          </a:p>
          <a:p>
            <a:pPr>
              <a:buFontTx/>
              <a:buChar char="-"/>
            </a:pPr>
            <a:r>
              <a:rPr lang="it-IT" sz="2000" dirty="0" smtClean="0"/>
              <a:t>Edilizia e costruito di scarsa qualità ed inefficienza energetica</a:t>
            </a:r>
          </a:p>
          <a:p>
            <a:pPr>
              <a:buFontTx/>
              <a:buChar char="-"/>
            </a:pPr>
            <a:r>
              <a:rPr lang="it-IT" sz="2000" dirty="0" smtClean="0"/>
              <a:t>Infrastrutture obsolete o “indifferenti” al territorio</a:t>
            </a:r>
          </a:p>
          <a:p>
            <a:pPr>
              <a:buNone/>
            </a:pPr>
            <a:endParaRPr lang="it-IT" sz="2000" dirty="0" smtClean="0"/>
          </a:p>
          <a:p>
            <a:pPr>
              <a:buFontTx/>
              <a:buChar char="-"/>
            </a:pPr>
            <a:r>
              <a:rPr lang="it-IT" sz="2000" dirty="0" smtClean="0"/>
              <a:t>Soluzioni artificiali alla crisi:  </a:t>
            </a:r>
            <a:r>
              <a:rPr lang="it-IT" sz="2000" dirty="0" err="1" smtClean="0"/>
              <a:t>regimentazione</a:t>
            </a:r>
            <a:r>
              <a:rPr lang="it-IT" sz="2000" dirty="0" smtClean="0"/>
              <a:t> e copertura di fiumi e torrenti (</a:t>
            </a:r>
            <a:r>
              <a:rPr lang="it-IT" sz="2000" dirty="0" err="1" smtClean="0"/>
              <a:t>Val</a:t>
            </a:r>
            <a:r>
              <a:rPr lang="it-IT" sz="2000" dirty="0" smtClean="0"/>
              <a:t> </a:t>
            </a:r>
            <a:r>
              <a:rPr lang="it-IT" sz="2000" dirty="0" err="1" smtClean="0"/>
              <a:t>Bisagno</a:t>
            </a:r>
            <a:r>
              <a:rPr lang="it-IT" sz="2000" dirty="0" smtClean="0"/>
              <a:t> a Genova). Riduzione aree golenali ed innalzamento arginature. Bonifica aree allagate. Mose di Venezia</a:t>
            </a:r>
          </a:p>
          <a:p>
            <a:pPr>
              <a:buNone/>
            </a:pPr>
            <a:endParaRPr lang="it-IT" sz="2000" dirty="0" smtClean="0"/>
          </a:p>
          <a:p>
            <a:endParaRPr lang="it-IT" sz="2000" dirty="0" smtClean="0"/>
          </a:p>
          <a:p>
            <a:endParaRPr lang="it-IT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Le regole in materia di infrastrutture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 fontScale="92500" lnSpcReduction="10000"/>
          </a:bodyPr>
          <a:lstStyle/>
          <a:p>
            <a:r>
              <a:rPr lang="it-IT" sz="2000" dirty="0" smtClean="0"/>
              <a:t>Piano decennale di grandi viabilità ed autostrade. 1982. Rilancio per la realizzazione di 2000 km di nuove autostrade.</a:t>
            </a:r>
          </a:p>
          <a:p>
            <a:r>
              <a:rPr lang="it-IT" sz="2000" dirty="0" smtClean="0"/>
              <a:t>Piano Generale di Trasporti  del 1987: i corridoi </a:t>
            </a:r>
            <a:r>
              <a:rPr lang="it-IT" sz="2000" dirty="0" err="1" smtClean="0"/>
              <a:t>plurimodali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Piano degli investimenti ferroviari. 1990. Alta Velocità </a:t>
            </a:r>
            <a:r>
              <a:rPr lang="it-IT" sz="2000" dirty="0" err="1" smtClean="0"/>
              <a:t>Torino-Milano</a:t>
            </a:r>
            <a:r>
              <a:rPr lang="it-IT" sz="2000" dirty="0" smtClean="0"/>
              <a:t> Napoli. Scarsi investimenti sulle altre reti. </a:t>
            </a:r>
          </a:p>
          <a:p>
            <a:r>
              <a:rPr lang="it-IT" sz="2000" dirty="0" smtClean="0"/>
              <a:t>Legge per il trasporto rapido di massa. 1992. Metropolitane (sulla carta) e poche tramvie, più adeguate alla realtà delle città italiane.</a:t>
            </a:r>
          </a:p>
          <a:p>
            <a:r>
              <a:rPr lang="it-IT" sz="2000" dirty="0" smtClean="0"/>
              <a:t>Privatizzazione di Autostrade per l’Italia e proroga delle concessioni autostradali per realizzare i “soliti”  investimenti. 1998</a:t>
            </a:r>
          </a:p>
          <a:p>
            <a:r>
              <a:rPr lang="it-IT" sz="2000" dirty="0" smtClean="0"/>
              <a:t>Piano generale dei trasporti. 2001 Innovativo, le città sono incluse, ma viene subito abbandonato.</a:t>
            </a:r>
          </a:p>
          <a:p>
            <a:endParaRPr lang="it-IT" sz="2000" dirty="0" smtClean="0"/>
          </a:p>
          <a:p>
            <a:r>
              <a:rPr lang="it-IT" sz="2000" dirty="0" smtClean="0"/>
              <a:t>Legge obiettivo per le grandi opere. 2001. Ritorna la lista sterminata di grandi opere in deroga ad ogni programmazione esistente. Risultato: 403  progetti per 375 miliardi di investimento. (che non ci sono).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err="1" smtClean="0"/>
              <a:t>DL</a:t>
            </a:r>
            <a:r>
              <a:rPr lang="it-IT" sz="2000" dirty="0" smtClean="0"/>
              <a:t> Sblocca Italia. 2014. Ulteriori semplificazioni per le grandi opere. Proroga delle concessioni autostradali per realizzare gli investimenti</a:t>
            </a:r>
          </a:p>
          <a:p>
            <a:endParaRPr lang="it-IT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/>
              <a:t>Le  infrastrutture “indifferenti” al territorio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25000" lnSpcReduction="20000"/>
          </a:bodyPr>
          <a:lstStyle/>
          <a:p>
            <a:r>
              <a:rPr lang="it-IT" sz="7200" dirty="0" smtClean="0"/>
              <a:t>La Legge Obiettivo del 2001 ha stabilito che l’approvazione al CIPE costituisce variante automatica dei piani e programmi esistenti. Sono esclusi dalle decisioni i Comuni e solo Le Regioni devono assicurare una intesa per la localizzazione ed approvazione dell’opera.</a:t>
            </a:r>
          </a:p>
          <a:p>
            <a:pPr>
              <a:buNone/>
            </a:pPr>
            <a:endParaRPr lang="it-IT" sz="7200" dirty="0" smtClean="0"/>
          </a:p>
          <a:p>
            <a:r>
              <a:rPr lang="it-IT" sz="7200" dirty="0" smtClean="0"/>
              <a:t>Le lista delle reti di trasporto che deriva da questa pianificazione  “settoriale”  e dalla legislazione “in deroga” della Legge Obiettivo, viene quasi sempre elaborata in modo separato  rispetto  a:</a:t>
            </a:r>
          </a:p>
          <a:p>
            <a:endParaRPr lang="it-IT" sz="7200" dirty="0" smtClean="0"/>
          </a:p>
          <a:p>
            <a:r>
              <a:rPr lang="it-IT" sz="7200" dirty="0" smtClean="0"/>
              <a:t>   - Piani Regolatori comunali</a:t>
            </a:r>
          </a:p>
          <a:p>
            <a:r>
              <a:rPr lang="it-IT" sz="7200" dirty="0" smtClean="0"/>
              <a:t>   - Piani di tutela del territorio e del paesaggio</a:t>
            </a:r>
          </a:p>
          <a:p>
            <a:r>
              <a:rPr lang="it-IT" sz="7200" dirty="0" smtClean="0"/>
              <a:t>   - Piani Territoriali di coordinamento</a:t>
            </a:r>
          </a:p>
          <a:p>
            <a:r>
              <a:rPr lang="it-IT" sz="7200" dirty="0" smtClean="0"/>
              <a:t>   - Piani di assetto idrogeologico e di tutela delle acque </a:t>
            </a:r>
          </a:p>
          <a:p>
            <a:endParaRPr lang="it-IT" sz="7200" dirty="0" smtClean="0"/>
          </a:p>
          <a:p>
            <a:endParaRPr lang="it-IT" sz="7200" dirty="0" smtClean="0"/>
          </a:p>
          <a:p>
            <a:r>
              <a:rPr lang="it-IT" sz="7200" dirty="0" smtClean="0"/>
              <a:t>Spesso la lista delle opere viene inclusa nella pianificazione “successiva” che si adegua e/o si fa uno sforzo per integrare la programmazione.</a:t>
            </a:r>
          </a:p>
          <a:p>
            <a:endParaRPr lang="it-IT" sz="7200" dirty="0" smtClean="0"/>
          </a:p>
          <a:p>
            <a:r>
              <a:rPr lang="it-IT" sz="7200" dirty="0" smtClean="0"/>
              <a:t>Non è stata effettuata alcuna  Valutazione Ambientale Strategica  prevista su piani e programmi dalla Direttiva 2001/42/CE perché la lista delle opere Legge obiettivo è del 2001 (poi ampliata di anno in anno) e la VAS è entrata in vigore in Italia nel 2006! </a:t>
            </a:r>
          </a:p>
          <a:p>
            <a:endParaRPr lang="it-IT" sz="7200" dirty="0" smtClean="0"/>
          </a:p>
          <a:p>
            <a:endParaRPr lang="it-IT" sz="7200" dirty="0" smtClean="0"/>
          </a:p>
          <a:p>
            <a:pPr>
              <a:buNone/>
            </a:pPr>
            <a:endParaRPr lang="it-IT" sz="7200" dirty="0" smtClean="0"/>
          </a:p>
          <a:p>
            <a:pPr>
              <a:buNone/>
            </a:pPr>
            <a:endParaRPr lang="it-IT" sz="7200" dirty="0" smtClean="0"/>
          </a:p>
          <a:p>
            <a:pPr>
              <a:buNone/>
            </a:pPr>
            <a:endParaRPr lang="it-IT" sz="7200" dirty="0" smtClean="0"/>
          </a:p>
          <a:p>
            <a:pPr>
              <a:buNone/>
            </a:pPr>
            <a:endParaRPr lang="it-IT" sz="7200" dirty="0" smtClean="0"/>
          </a:p>
          <a:p>
            <a:pPr>
              <a:buNone/>
            </a:pPr>
            <a:r>
              <a:rPr lang="it-IT" sz="7200" dirty="0" smtClean="0"/>
              <a:t> </a:t>
            </a:r>
            <a:endParaRPr lang="it-IT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/>
              <a:t>Concessionarie  autostradali privatizzate.</a:t>
            </a:r>
            <a:br>
              <a:rPr lang="it-IT" sz="2800" dirty="0" smtClean="0"/>
            </a:br>
            <a:r>
              <a:rPr lang="it-IT" sz="2800" dirty="0" smtClean="0"/>
              <a:t>Nasce il “Promotore” privato di reti autostradali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25000" lnSpcReduction="20000"/>
          </a:bodyPr>
          <a:lstStyle/>
          <a:p>
            <a:endParaRPr lang="it-IT" sz="7200" dirty="0" smtClean="0"/>
          </a:p>
          <a:p>
            <a:r>
              <a:rPr lang="it-IT" sz="8000" dirty="0" smtClean="0"/>
              <a:t>Il settore autostradale italiano è basato sul sistema delle concessioni autostradali, ormai diventato per ¾ di rete ( 5.800 km) un soggetto privato (Benetton, </a:t>
            </a:r>
            <a:r>
              <a:rPr lang="it-IT" sz="8000" dirty="0" err="1" smtClean="0"/>
              <a:t>Gavio</a:t>
            </a:r>
            <a:r>
              <a:rPr lang="it-IT" sz="8000" dirty="0" smtClean="0"/>
              <a:t>) regolate dal concedente pubblico MIT.</a:t>
            </a:r>
          </a:p>
          <a:p>
            <a:r>
              <a:rPr lang="it-IT" sz="8000" dirty="0" smtClean="0"/>
              <a:t>La concessionaria autostradale ha come obiettivo non solo gestire incassando i pedaggi ma costruire nuove reti, anche per ottenere la proroga della scadenza delle concessioni. </a:t>
            </a:r>
          </a:p>
          <a:p>
            <a:endParaRPr lang="it-IT" sz="8000" dirty="0" smtClean="0"/>
          </a:p>
          <a:p>
            <a:endParaRPr lang="it-IT" sz="8000" dirty="0" smtClean="0"/>
          </a:p>
          <a:p>
            <a:r>
              <a:rPr lang="it-IT" sz="8000" dirty="0" smtClean="0"/>
              <a:t>Nasce la figura del “Promotore” privato di reti autostradali, (project </a:t>
            </a:r>
            <a:r>
              <a:rPr lang="it-IT" sz="8000" dirty="0" err="1" smtClean="0"/>
              <a:t>financing</a:t>
            </a:r>
            <a:r>
              <a:rPr lang="it-IT" sz="8000" dirty="0" smtClean="0"/>
              <a:t>) che presenta la proposta ad Anas, anche di reti fuori dalle liste della legge obiettivo: un rapporto deformato tra pubblico e privato. Poi sul progetto definitivo si fa la gara ed il Promotore ha il diritto di prelazione. Si vogliono comunque garanzie pubbliche. </a:t>
            </a:r>
          </a:p>
          <a:p>
            <a:pPr>
              <a:buNone/>
            </a:pPr>
            <a:endParaRPr lang="it-IT" sz="8000" dirty="0" smtClean="0"/>
          </a:p>
          <a:p>
            <a:r>
              <a:rPr lang="it-IT" sz="8000" dirty="0" smtClean="0"/>
              <a:t>E’ il caso dell’autostrada </a:t>
            </a:r>
            <a:r>
              <a:rPr lang="it-IT" sz="8000" dirty="0" err="1" smtClean="0"/>
              <a:t>Orte-Mestre</a:t>
            </a:r>
            <a:r>
              <a:rPr lang="it-IT" sz="8000" dirty="0" smtClean="0"/>
              <a:t>, 400 km di rete, non prevista nella lista della Legge Obiettivo, ma riconosciuta di utilità pubblica da Anas, senza alcuna verifica di  politica dei trasporti, pianificazione territoriale e valutazione ambientale strategica. E nemmeno da una analisi costi-benefici.</a:t>
            </a:r>
          </a:p>
          <a:p>
            <a:pPr>
              <a:buNone/>
            </a:pPr>
            <a:endParaRPr lang="it-IT" sz="8000" dirty="0" smtClean="0"/>
          </a:p>
          <a:p>
            <a:pPr>
              <a:buNone/>
            </a:pPr>
            <a:endParaRPr lang="it-IT" sz="8000" dirty="0" smtClean="0"/>
          </a:p>
          <a:p>
            <a:pPr>
              <a:buNone/>
            </a:pPr>
            <a:endParaRPr lang="it-IT" sz="7200" dirty="0" smtClean="0"/>
          </a:p>
          <a:p>
            <a:pPr>
              <a:buNone/>
            </a:pPr>
            <a:endParaRPr lang="it-IT" sz="7200" dirty="0" smtClean="0"/>
          </a:p>
          <a:p>
            <a:pPr>
              <a:buNone/>
            </a:pPr>
            <a:r>
              <a:rPr lang="it-IT" sz="7200" dirty="0" smtClean="0"/>
              <a:t> </a:t>
            </a:r>
            <a:endParaRPr lang="it-IT" sz="7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59240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/>
              <a:t>Le  infrastrutture non  “indifferenti” per le città ed il territorio “resilienti”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sz="3400" dirty="0" smtClean="0"/>
          </a:p>
          <a:p>
            <a:pPr>
              <a:buNone/>
            </a:pPr>
            <a:r>
              <a:rPr lang="it-IT" sz="8000" dirty="0" smtClean="0"/>
              <a:t> </a:t>
            </a:r>
          </a:p>
          <a:p>
            <a:pPr>
              <a:buNone/>
            </a:pPr>
            <a:r>
              <a:rPr lang="it-IT" sz="8000" dirty="0" smtClean="0"/>
              <a:t>Serve un Piano Strategico dei Trasporti che punti al riequilibrio modale, che integri la pianificazione  ed abbia come obiettivi:</a:t>
            </a:r>
          </a:p>
          <a:p>
            <a:pPr>
              <a:buNone/>
            </a:pPr>
            <a:endParaRPr lang="it-IT" sz="8000" dirty="0" smtClean="0"/>
          </a:p>
          <a:p>
            <a:pPr>
              <a:buFontTx/>
              <a:buChar char="-"/>
            </a:pPr>
            <a:r>
              <a:rPr lang="it-IT" sz="8000" dirty="0" smtClean="0"/>
              <a:t>la soluzione dei problemi di mobilità urbana e di area metropolitana (2/3 è traffico locale)</a:t>
            </a:r>
          </a:p>
          <a:p>
            <a:pPr>
              <a:buFontTx/>
              <a:buChar char="-"/>
            </a:pPr>
            <a:r>
              <a:rPr lang="it-IT" sz="8000" dirty="0" smtClean="0"/>
              <a:t>le infrastrutture come progetti di riqualificazione urbana (reti tramviarie, metropolitane, piste ciclabili, parcheggi di scambio, nodi per l’accessibilità urbana)</a:t>
            </a:r>
          </a:p>
          <a:p>
            <a:pPr>
              <a:buFontTx/>
              <a:buChar char="-"/>
            </a:pPr>
            <a:r>
              <a:rPr lang="it-IT" sz="8000" dirty="0" smtClean="0"/>
              <a:t>servizi efficienti di trasporto collettivo a costi sostenibili</a:t>
            </a:r>
          </a:p>
          <a:p>
            <a:pPr>
              <a:buFontTx/>
              <a:buChar char="-"/>
            </a:pPr>
            <a:endParaRPr lang="it-IT" sz="8000" dirty="0" smtClean="0"/>
          </a:p>
          <a:p>
            <a:pPr>
              <a:buFontTx/>
              <a:buChar char="-"/>
            </a:pPr>
            <a:r>
              <a:rPr lang="it-IT" sz="8000" dirty="0" smtClean="0"/>
              <a:t>integri le reti su ferro con quelle stradali ed autostradali</a:t>
            </a:r>
          </a:p>
          <a:p>
            <a:pPr>
              <a:buFontTx/>
              <a:buChar char="-"/>
            </a:pPr>
            <a:r>
              <a:rPr lang="it-IT" sz="8000" dirty="0" smtClean="0"/>
              <a:t>non separi i nodi urbani dalle reti di collegamento </a:t>
            </a:r>
            <a:r>
              <a:rPr lang="it-IT" sz="8000" dirty="0" err="1" smtClean="0"/>
              <a:t>sovracomunale</a:t>
            </a:r>
            <a:endParaRPr lang="it-IT" sz="8000" dirty="0" smtClean="0"/>
          </a:p>
          <a:p>
            <a:pPr>
              <a:buFontTx/>
              <a:buChar char="-"/>
            </a:pPr>
            <a:r>
              <a:rPr lang="it-IT" sz="8000" dirty="0" smtClean="0"/>
              <a:t>Includa la soluzione dei problemi di mobilità ed accessibilità locale</a:t>
            </a:r>
          </a:p>
          <a:p>
            <a:pPr>
              <a:buFontTx/>
              <a:buChar char="-"/>
            </a:pPr>
            <a:endParaRPr lang="it-IT" sz="8000" dirty="0" smtClean="0"/>
          </a:p>
          <a:p>
            <a:pPr>
              <a:buFontTx/>
              <a:buChar char="-"/>
            </a:pPr>
            <a:r>
              <a:rPr lang="it-IT" sz="8000" dirty="0" smtClean="0"/>
              <a:t>la tutela del territorio e la riqualificazione delle aree degradate</a:t>
            </a:r>
          </a:p>
          <a:p>
            <a:pPr>
              <a:buFontTx/>
              <a:buChar char="-"/>
            </a:pPr>
            <a:r>
              <a:rPr lang="it-IT" sz="8000" dirty="0" smtClean="0"/>
              <a:t>il risparmio del consumo di suolo</a:t>
            </a:r>
          </a:p>
          <a:p>
            <a:pPr>
              <a:buFontTx/>
              <a:buChar char="-"/>
            </a:pPr>
            <a:r>
              <a:rPr lang="it-IT" sz="8000" dirty="0" smtClean="0"/>
              <a:t>il rispetto degli impegni assunti per la riduzione dei gas serra</a:t>
            </a:r>
          </a:p>
          <a:p>
            <a:pPr>
              <a:buFontTx/>
              <a:buChar char="-"/>
            </a:pPr>
            <a:endParaRPr lang="it-IT" sz="8000" dirty="0" smtClean="0"/>
          </a:p>
          <a:p>
            <a:pPr>
              <a:buFontTx/>
              <a:buChar char="-"/>
            </a:pPr>
            <a:r>
              <a:rPr lang="it-IT" sz="8000" dirty="0" smtClean="0"/>
              <a:t>l’uso efficiente delle scarse risorse pubbliche disponibili</a:t>
            </a:r>
          </a:p>
          <a:p>
            <a:pPr>
              <a:buFontTx/>
              <a:buChar char="-"/>
            </a:pPr>
            <a:endParaRPr lang="it-IT" sz="8000" dirty="0" smtClean="0"/>
          </a:p>
          <a:p>
            <a:pPr>
              <a:buFontTx/>
              <a:buChar char="-"/>
            </a:pPr>
            <a:endParaRPr lang="it-IT" sz="6200" dirty="0" smtClean="0"/>
          </a:p>
          <a:p>
            <a:pPr>
              <a:buNone/>
            </a:pPr>
            <a:endParaRPr lang="it-IT" sz="4200" dirty="0" smtClean="0"/>
          </a:p>
          <a:p>
            <a:pPr>
              <a:buNone/>
            </a:pPr>
            <a:r>
              <a:rPr lang="it-IT" sz="4200" dirty="0" smtClean="0"/>
              <a:t> </a:t>
            </a:r>
            <a:endParaRPr lang="it-IT" sz="4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/>
              <a:t>Un caso concreto di infrastruttura “indifferente”: </a:t>
            </a:r>
            <a:br>
              <a:rPr lang="it-IT" sz="2800" dirty="0" smtClean="0"/>
            </a:br>
            <a:r>
              <a:rPr lang="it-IT" sz="2800" dirty="0" smtClean="0"/>
              <a:t>l’autostrada della Maremma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it-IT" sz="2000" dirty="0" smtClean="0"/>
              <a:t>Progetto nato negli anni  ‘70 e rilanciato dal Piano Decennale di grande viabilità del 1982: 210 km di nuova autostrada da Livorno a Civitavecchia data in concessione a SAT.</a:t>
            </a:r>
          </a:p>
          <a:p>
            <a:endParaRPr lang="it-IT" sz="2000" dirty="0" smtClean="0"/>
          </a:p>
          <a:p>
            <a:r>
              <a:rPr lang="it-IT" sz="2000" dirty="0" smtClean="0"/>
              <a:t>Le associazioni ambientaliste contestano l’impatto del tracciato e chiedono l’adeguamento della Strada Statale Aurelia.</a:t>
            </a:r>
          </a:p>
          <a:p>
            <a:endParaRPr lang="it-IT" sz="2000" dirty="0" smtClean="0"/>
          </a:p>
          <a:p>
            <a:r>
              <a:rPr lang="it-IT" sz="2000" dirty="0" smtClean="0"/>
              <a:t>Nel 1990 il tracciato interno nei territori di </a:t>
            </a:r>
            <a:r>
              <a:rPr lang="it-IT" sz="2000" dirty="0" err="1" smtClean="0"/>
              <a:t>Manciano</a:t>
            </a:r>
            <a:r>
              <a:rPr lang="it-IT" sz="2000" dirty="0" smtClean="0"/>
              <a:t>,  </a:t>
            </a:r>
            <a:r>
              <a:rPr lang="it-IT" sz="2000" dirty="0" err="1" smtClean="0"/>
              <a:t>Magliano</a:t>
            </a:r>
            <a:r>
              <a:rPr lang="it-IT" sz="2000" dirty="0" smtClean="0"/>
              <a:t> di Toscana, Capalbio, Scansano, viene bocciato dalla Commissione VIA del Ministero per l’Ambiente.</a:t>
            </a:r>
          </a:p>
          <a:p>
            <a:endParaRPr lang="it-IT" sz="2000" dirty="0" smtClean="0"/>
          </a:p>
          <a:p>
            <a:r>
              <a:rPr lang="it-IT" sz="2000" dirty="0" smtClean="0"/>
              <a:t>Nel 2000 il Governo Amato decide di puntare sull’adeguamento dell’Aurelia da parte di Anas</a:t>
            </a:r>
          </a:p>
          <a:p>
            <a:endParaRPr lang="it-IT" sz="2000" dirty="0" smtClean="0"/>
          </a:p>
          <a:p>
            <a:r>
              <a:rPr lang="it-IT" sz="2000" dirty="0" smtClean="0"/>
              <a:t>Nel 2001 con il Ministro Lunardi e la Legge Obiettivo riparte il progetto autostradale interno, ma più a ridosso del comune di Capalbio</a:t>
            </a:r>
          </a:p>
          <a:p>
            <a:r>
              <a:rPr lang="it-IT" sz="2000" dirty="0" smtClean="0"/>
              <a:t>Nel 2003 la Regione propone in alternativa un tracciato autostradale più a ridosso della costa, e la trasformazione dell’Aurelia in strada a parco a due corsie.</a:t>
            </a:r>
            <a:endParaRPr lang="it-IT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493</TotalTime>
  <Words>1882</Words>
  <Application>Microsoft Office PowerPoint</Application>
  <PresentationFormat>Presentazione su schermo (4:3)</PresentationFormat>
  <Paragraphs>188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Galassia</vt:lpstr>
      <vt:lpstr>Resilienza e tutela nel governo del territorio Università degli studi di Firenze. DIDA Dipartimento di Architettura</vt:lpstr>
      <vt:lpstr>Il concetto di resilienza ed adattamento</vt:lpstr>
      <vt:lpstr>Azioni  per la tutela del territorio e delle città dagli effetti del caos climatico</vt:lpstr>
      <vt:lpstr>Le criticità della situazione italiana</vt:lpstr>
      <vt:lpstr>Le regole in materia di infrastrutture</vt:lpstr>
      <vt:lpstr>Le  infrastrutture “indifferenti” al territorio </vt:lpstr>
      <vt:lpstr>Concessionarie  autostradali privatizzate. Nasce il “Promotore” privato di reti autostradali </vt:lpstr>
      <vt:lpstr>Le  infrastrutture non  “indifferenti” per le città ed il territorio “resilienti”</vt:lpstr>
      <vt:lpstr>Un caso concreto di infrastruttura “indifferente”:  l’autostrada della Maremma</vt:lpstr>
      <vt:lpstr>I tracciati autostradali proposti dal Ministro Lunardi (2002) e dalla Regione Toscana (2003)</vt:lpstr>
      <vt:lpstr>Il progetto viene approvato dal Cipe nel 2008, ma i conti non tornano. Nuovo tracciato del 2011.</vt:lpstr>
      <vt:lpstr>I diversi tracciati SAT del 2008  e del 2011.  Tratto Capalbio-Orbetello.</vt:lpstr>
      <vt:lpstr>Un confronto ancora falsato dal  progetto autostradale</vt:lpstr>
      <vt:lpstr>Serve un progetto di adeguamento dell’infrastruttura resiliente ed appropriato.</vt:lpstr>
      <vt:lpstr>Grazie per l’attenzione!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Resilienza e tutela nel governo del territorio Università degli studi di Firenze. DIDA Dipartimento di Architettura</dc:title>
  <dc:creator>Anna</dc:creator>
  <cp:lastModifiedBy>Anna</cp:lastModifiedBy>
  <cp:revision>144</cp:revision>
  <dcterms:created xsi:type="dcterms:W3CDTF">2014-12-09T10:38:06Z</dcterms:created>
  <dcterms:modified xsi:type="dcterms:W3CDTF">2014-12-09T18:54:01Z</dcterms:modified>
</cp:coreProperties>
</file>